
<file path=[Content_Types].xml><?xml version="1.0" encoding="utf-8"?>
<Types xmlns="http://schemas.openxmlformats.org/package/2006/content-types">
  <Default Extension="gif" ContentType="video/unknown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Override1.xml" ContentType="application/vnd.openxmlformats-officedocument.themeOverrid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3" r:id="rId2"/>
  </p:sldMasterIdLst>
  <p:notesMasterIdLst>
    <p:notesMasterId r:id="rId8"/>
  </p:notesMasterIdLst>
  <p:sldIdLst>
    <p:sldId id="263" r:id="rId3"/>
    <p:sldId id="297" r:id="rId4"/>
    <p:sldId id="294" r:id="rId5"/>
    <p:sldId id="295" r:id="rId6"/>
    <p:sldId id="29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05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5" autoAdjust="0"/>
    <p:restoredTop sz="94660"/>
  </p:normalViewPr>
  <p:slideViewPr>
    <p:cSldViewPr snapToGrid="0">
      <p:cViewPr varScale="1">
        <p:scale>
          <a:sx n="88" d="100"/>
          <a:sy n="88" d="100"/>
        </p:scale>
        <p:origin x="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-35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135D49-911B-4C14-BA7D-1B272D046739}" type="datetimeFigureOut">
              <a:rPr lang="en-AU" smtClean="0"/>
              <a:t>23/05/2019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B24EF9-1DFA-43C4-96DB-3DDB78E750D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08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Update with your own Facebook and Twitter handles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E8779A-0680-483A-8CF5-489D61AF86CC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6167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288EE2B4-0C71-442D-85A8-22EDBBF855E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76215" y="1580214"/>
            <a:ext cx="4404355" cy="3692697"/>
          </a:xfrm>
          <a:custGeom>
            <a:avLst/>
            <a:gdLst>
              <a:gd name="connsiteX0" fmla="*/ 0 w 3995737"/>
              <a:gd name="connsiteY0" fmla="*/ 0 h 3669797"/>
              <a:gd name="connsiteX1" fmla="*/ 3995737 w 3995737"/>
              <a:gd name="connsiteY1" fmla="*/ 0 h 3669797"/>
              <a:gd name="connsiteX2" fmla="*/ 3995737 w 3995737"/>
              <a:gd name="connsiteY2" fmla="*/ 3669797 h 3669797"/>
              <a:gd name="connsiteX3" fmla="*/ 0 w 3995737"/>
              <a:gd name="connsiteY3" fmla="*/ 3669797 h 3669797"/>
              <a:gd name="connsiteX4" fmla="*/ 0 w 3995737"/>
              <a:gd name="connsiteY4" fmla="*/ 0 h 3669797"/>
              <a:gd name="connsiteX0" fmla="*/ 1954924 w 3995737"/>
              <a:gd name="connsiteY0" fmla="*/ 0 h 3669797"/>
              <a:gd name="connsiteX1" fmla="*/ 3995737 w 3995737"/>
              <a:gd name="connsiteY1" fmla="*/ 0 h 3669797"/>
              <a:gd name="connsiteX2" fmla="*/ 3995737 w 3995737"/>
              <a:gd name="connsiteY2" fmla="*/ 3669797 h 3669797"/>
              <a:gd name="connsiteX3" fmla="*/ 0 w 3995737"/>
              <a:gd name="connsiteY3" fmla="*/ 3669797 h 3669797"/>
              <a:gd name="connsiteX4" fmla="*/ 1954924 w 3995737"/>
              <a:gd name="connsiteY4" fmla="*/ 0 h 3669797"/>
              <a:gd name="connsiteX0" fmla="*/ 1970013 w 3995737"/>
              <a:gd name="connsiteY0" fmla="*/ 0 h 3672815"/>
              <a:gd name="connsiteX1" fmla="*/ 3995737 w 3995737"/>
              <a:gd name="connsiteY1" fmla="*/ 3018 h 3672815"/>
              <a:gd name="connsiteX2" fmla="*/ 3995737 w 3995737"/>
              <a:gd name="connsiteY2" fmla="*/ 3672815 h 3672815"/>
              <a:gd name="connsiteX3" fmla="*/ 0 w 3995737"/>
              <a:gd name="connsiteY3" fmla="*/ 3672815 h 3672815"/>
              <a:gd name="connsiteX4" fmla="*/ 1970013 w 3995737"/>
              <a:gd name="connsiteY4" fmla="*/ 0 h 3672815"/>
              <a:gd name="connsiteX0" fmla="*/ 1942853 w 3968577"/>
              <a:gd name="connsiteY0" fmla="*/ 0 h 3672815"/>
              <a:gd name="connsiteX1" fmla="*/ 3968577 w 3968577"/>
              <a:gd name="connsiteY1" fmla="*/ 3018 h 3672815"/>
              <a:gd name="connsiteX2" fmla="*/ 3968577 w 3968577"/>
              <a:gd name="connsiteY2" fmla="*/ 3672815 h 3672815"/>
              <a:gd name="connsiteX3" fmla="*/ 0 w 3968577"/>
              <a:gd name="connsiteY3" fmla="*/ 3672815 h 3672815"/>
              <a:gd name="connsiteX4" fmla="*/ 1942853 w 3968577"/>
              <a:gd name="connsiteY4" fmla="*/ 0 h 3672815"/>
              <a:gd name="connsiteX0" fmla="*/ 1942853 w 3968577"/>
              <a:gd name="connsiteY0" fmla="*/ 0 h 3672815"/>
              <a:gd name="connsiteX1" fmla="*/ 3968577 w 3968577"/>
              <a:gd name="connsiteY1" fmla="*/ 3018 h 3672815"/>
              <a:gd name="connsiteX2" fmla="*/ 2335935 w 3968577"/>
              <a:gd name="connsiteY2" fmla="*/ 3672815 h 3672815"/>
              <a:gd name="connsiteX3" fmla="*/ 0 w 3968577"/>
              <a:gd name="connsiteY3" fmla="*/ 3672815 h 3672815"/>
              <a:gd name="connsiteX4" fmla="*/ 1942853 w 3968577"/>
              <a:gd name="connsiteY4" fmla="*/ 0 h 3672815"/>
              <a:gd name="connsiteX0" fmla="*/ 1942853 w 3968577"/>
              <a:gd name="connsiteY0" fmla="*/ 0 h 3672815"/>
              <a:gd name="connsiteX1" fmla="*/ 3968577 w 3968577"/>
              <a:gd name="connsiteY1" fmla="*/ 3018 h 3672815"/>
              <a:gd name="connsiteX2" fmla="*/ 2055278 w 3968577"/>
              <a:gd name="connsiteY2" fmla="*/ 3663762 h 3672815"/>
              <a:gd name="connsiteX3" fmla="*/ 0 w 3968577"/>
              <a:gd name="connsiteY3" fmla="*/ 3672815 h 3672815"/>
              <a:gd name="connsiteX4" fmla="*/ 1942853 w 3968577"/>
              <a:gd name="connsiteY4" fmla="*/ 0 h 3672815"/>
              <a:gd name="connsiteX0" fmla="*/ 1942853 w 3987238"/>
              <a:gd name="connsiteY0" fmla="*/ 0 h 3672815"/>
              <a:gd name="connsiteX1" fmla="*/ 3987238 w 3987238"/>
              <a:gd name="connsiteY1" fmla="*/ 3018 h 3672815"/>
              <a:gd name="connsiteX2" fmla="*/ 2055278 w 3987238"/>
              <a:gd name="connsiteY2" fmla="*/ 3663762 h 3672815"/>
              <a:gd name="connsiteX3" fmla="*/ 0 w 3987238"/>
              <a:gd name="connsiteY3" fmla="*/ 3672815 h 3672815"/>
              <a:gd name="connsiteX4" fmla="*/ 1942853 w 3987238"/>
              <a:gd name="connsiteY4" fmla="*/ 0 h 3672815"/>
              <a:gd name="connsiteX0" fmla="*/ 1916875 w 3961260"/>
              <a:gd name="connsiteY0" fmla="*/ 0 h 3672815"/>
              <a:gd name="connsiteX1" fmla="*/ 3961260 w 3961260"/>
              <a:gd name="connsiteY1" fmla="*/ 3018 h 3672815"/>
              <a:gd name="connsiteX2" fmla="*/ 2029300 w 3961260"/>
              <a:gd name="connsiteY2" fmla="*/ 3663762 h 3672815"/>
              <a:gd name="connsiteX3" fmla="*/ 0 w 3961260"/>
              <a:gd name="connsiteY3" fmla="*/ 3672815 h 3672815"/>
              <a:gd name="connsiteX4" fmla="*/ 1916875 w 3961260"/>
              <a:gd name="connsiteY4" fmla="*/ 0 h 3672815"/>
              <a:gd name="connsiteX0" fmla="*/ 1916875 w 3961260"/>
              <a:gd name="connsiteY0" fmla="*/ 0 h 3672815"/>
              <a:gd name="connsiteX1" fmla="*/ 3961260 w 3961260"/>
              <a:gd name="connsiteY1" fmla="*/ 3018 h 3672815"/>
              <a:gd name="connsiteX2" fmla="*/ 2008518 w 3961260"/>
              <a:gd name="connsiteY2" fmla="*/ 3668957 h 3672815"/>
              <a:gd name="connsiteX3" fmla="*/ 0 w 3961260"/>
              <a:gd name="connsiteY3" fmla="*/ 3672815 h 3672815"/>
              <a:gd name="connsiteX4" fmla="*/ 1916875 w 3961260"/>
              <a:gd name="connsiteY4" fmla="*/ 0 h 3672815"/>
              <a:gd name="connsiteX0" fmla="*/ 1932461 w 3961260"/>
              <a:gd name="connsiteY0" fmla="*/ 0 h 3672815"/>
              <a:gd name="connsiteX1" fmla="*/ 3961260 w 3961260"/>
              <a:gd name="connsiteY1" fmla="*/ 3018 h 3672815"/>
              <a:gd name="connsiteX2" fmla="*/ 2008518 w 3961260"/>
              <a:gd name="connsiteY2" fmla="*/ 3668957 h 3672815"/>
              <a:gd name="connsiteX3" fmla="*/ 0 w 3961260"/>
              <a:gd name="connsiteY3" fmla="*/ 3672815 h 3672815"/>
              <a:gd name="connsiteX4" fmla="*/ 1932461 w 3961260"/>
              <a:gd name="connsiteY4" fmla="*/ 0 h 3672815"/>
              <a:gd name="connsiteX0" fmla="*/ 1932461 w 6258983"/>
              <a:gd name="connsiteY0" fmla="*/ 0 h 3672815"/>
              <a:gd name="connsiteX1" fmla="*/ 6258983 w 6258983"/>
              <a:gd name="connsiteY1" fmla="*/ 3018 h 3672815"/>
              <a:gd name="connsiteX2" fmla="*/ 2008518 w 6258983"/>
              <a:gd name="connsiteY2" fmla="*/ 3668957 h 3672815"/>
              <a:gd name="connsiteX3" fmla="*/ 0 w 6258983"/>
              <a:gd name="connsiteY3" fmla="*/ 3672815 h 3672815"/>
              <a:gd name="connsiteX4" fmla="*/ 1932461 w 6258983"/>
              <a:gd name="connsiteY4" fmla="*/ 0 h 3672815"/>
              <a:gd name="connsiteX0" fmla="*/ 1932461 w 6263995"/>
              <a:gd name="connsiteY0" fmla="*/ 0 h 3672815"/>
              <a:gd name="connsiteX1" fmla="*/ 6258983 w 6263995"/>
              <a:gd name="connsiteY1" fmla="*/ 3018 h 3672815"/>
              <a:gd name="connsiteX2" fmla="*/ 6263995 w 6263995"/>
              <a:gd name="connsiteY2" fmla="*/ 3668957 h 3672815"/>
              <a:gd name="connsiteX3" fmla="*/ 0 w 6263995"/>
              <a:gd name="connsiteY3" fmla="*/ 3672815 h 3672815"/>
              <a:gd name="connsiteX4" fmla="*/ 1932461 w 6263995"/>
              <a:gd name="connsiteY4" fmla="*/ 0 h 3672815"/>
              <a:gd name="connsiteX0" fmla="*/ 1932461 w 6263995"/>
              <a:gd name="connsiteY0" fmla="*/ 18978 h 3691793"/>
              <a:gd name="connsiteX1" fmla="*/ 6262126 w 6263995"/>
              <a:gd name="connsiteY1" fmla="*/ 0 h 3691793"/>
              <a:gd name="connsiteX2" fmla="*/ 6263995 w 6263995"/>
              <a:gd name="connsiteY2" fmla="*/ 3687935 h 3691793"/>
              <a:gd name="connsiteX3" fmla="*/ 0 w 6263995"/>
              <a:gd name="connsiteY3" fmla="*/ 3691793 h 3691793"/>
              <a:gd name="connsiteX4" fmla="*/ 1932461 w 6263995"/>
              <a:gd name="connsiteY4" fmla="*/ 18978 h 3691793"/>
              <a:gd name="connsiteX0" fmla="*/ 1935603 w 6263995"/>
              <a:gd name="connsiteY0" fmla="*/ 3267 h 3691793"/>
              <a:gd name="connsiteX1" fmla="*/ 6262126 w 6263995"/>
              <a:gd name="connsiteY1" fmla="*/ 0 h 3691793"/>
              <a:gd name="connsiteX2" fmla="*/ 6263995 w 6263995"/>
              <a:gd name="connsiteY2" fmla="*/ 3687935 h 3691793"/>
              <a:gd name="connsiteX3" fmla="*/ 0 w 6263995"/>
              <a:gd name="connsiteY3" fmla="*/ 3691793 h 3691793"/>
              <a:gd name="connsiteX4" fmla="*/ 1935603 w 6263995"/>
              <a:gd name="connsiteY4" fmla="*/ 3267 h 3691793"/>
              <a:gd name="connsiteX0" fmla="*/ 1935603 w 6266377"/>
              <a:gd name="connsiteY0" fmla="*/ 3267 h 3692697"/>
              <a:gd name="connsiteX1" fmla="*/ 6262126 w 6266377"/>
              <a:gd name="connsiteY1" fmla="*/ 0 h 3692697"/>
              <a:gd name="connsiteX2" fmla="*/ 6266377 w 6266377"/>
              <a:gd name="connsiteY2" fmla="*/ 3692697 h 3692697"/>
              <a:gd name="connsiteX3" fmla="*/ 0 w 6266377"/>
              <a:gd name="connsiteY3" fmla="*/ 3691793 h 3692697"/>
              <a:gd name="connsiteX4" fmla="*/ 1935603 w 6266377"/>
              <a:gd name="connsiteY4" fmla="*/ 3267 h 3692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6377" h="3692697">
                <a:moveTo>
                  <a:pt x="1935603" y="3267"/>
                </a:moveTo>
                <a:lnTo>
                  <a:pt x="6262126" y="0"/>
                </a:lnTo>
                <a:cubicBezTo>
                  <a:pt x="6263797" y="1221980"/>
                  <a:pt x="6264706" y="2470717"/>
                  <a:pt x="6266377" y="3692697"/>
                </a:cubicBezTo>
                <a:lnTo>
                  <a:pt x="0" y="3691793"/>
                </a:lnTo>
                <a:lnTo>
                  <a:pt x="1935603" y="3267"/>
                </a:lnTo>
                <a:close/>
              </a:path>
            </a:pathLst>
          </a:custGeom>
        </p:spPr>
        <p:txBody>
          <a:bodyPr anchor="ctr">
            <a:normAutofit/>
          </a:bodyPr>
          <a:lstStyle>
            <a:lvl1pPr marL="0" indent="0" algn="ctr">
              <a:buNone/>
              <a:defRPr sz="1100" baseline="-25000">
                <a:latin typeface="Montserrat Medium" panose="00000600000000000000" pitchFamily="50" charset="0"/>
              </a:defRPr>
            </a:lvl1pPr>
          </a:lstStyle>
          <a:p>
            <a:r>
              <a:rPr lang="en-AU" dirty="0"/>
              <a:t>Select the icon to insert a picture</a:t>
            </a:r>
          </a:p>
        </p:txBody>
      </p:sp>
    </p:spTree>
    <p:extLst>
      <p:ext uri="{BB962C8B-B14F-4D97-AF65-F5344CB8AC3E}">
        <p14:creationId xmlns:p14="http://schemas.microsoft.com/office/powerpoint/2010/main" val="3298047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8">
            <a:extLst>
              <a:ext uri="{FF2B5EF4-FFF2-40B4-BE49-F238E27FC236}">
                <a16:creationId xmlns:a16="http://schemas.microsoft.com/office/drawing/2014/main" id="{060FD6B6-6A82-4ABB-8748-0210EF44ABA2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7526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alle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>
            <a:extLst>
              <a:ext uri="{FF2B5EF4-FFF2-40B4-BE49-F238E27FC236}">
                <a16:creationId xmlns:a16="http://schemas.microsoft.com/office/drawing/2014/main" id="{359D66DE-33A5-40C5-A1B8-0CBAF9F714E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1" y="978612"/>
            <a:ext cx="2546684" cy="3400402"/>
          </a:xfrm>
          <a:prstGeom prst="rect">
            <a:avLst/>
          </a:prstGeom>
        </p:spPr>
        <p:txBody>
          <a:bodyPr/>
          <a:lstStyle/>
          <a:p>
            <a:pPr lvl="0"/>
            <a:endParaRPr lang="ru-RU" noProof="0" dirty="0"/>
          </a:p>
        </p:txBody>
      </p:sp>
      <p:sp>
        <p:nvSpPr>
          <p:cNvPr id="9" name="Рисунок 7">
            <a:extLst>
              <a:ext uri="{FF2B5EF4-FFF2-40B4-BE49-F238E27FC236}">
                <a16:creationId xmlns:a16="http://schemas.microsoft.com/office/drawing/2014/main" id="{34A4D3A1-A3CC-4882-A88D-4A56602BAF0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97444" y="978612"/>
            <a:ext cx="3124199" cy="1940795"/>
          </a:xfrm>
          <a:prstGeom prst="rect">
            <a:avLst/>
          </a:prstGeom>
        </p:spPr>
        <p:txBody>
          <a:bodyPr/>
          <a:lstStyle/>
          <a:p>
            <a:pPr lvl="0"/>
            <a:endParaRPr lang="ru-RU" noProof="0" dirty="0"/>
          </a:p>
        </p:txBody>
      </p:sp>
      <p:sp>
        <p:nvSpPr>
          <p:cNvPr id="10" name="Рисунок 7">
            <a:extLst>
              <a:ext uri="{FF2B5EF4-FFF2-40B4-BE49-F238E27FC236}">
                <a16:creationId xmlns:a16="http://schemas.microsoft.com/office/drawing/2014/main" id="{9DA21C2A-853E-4794-A4FB-1AF72CA6C33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97444" y="3095843"/>
            <a:ext cx="3124199" cy="2662578"/>
          </a:xfrm>
          <a:prstGeom prst="rect">
            <a:avLst/>
          </a:prstGeom>
        </p:spPr>
        <p:txBody>
          <a:bodyPr/>
          <a:lstStyle/>
          <a:p>
            <a:pPr lvl="0"/>
            <a:endParaRPr lang="ru-RU" noProof="0" dirty="0"/>
          </a:p>
        </p:txBody>
      </p:sp>
      <p:sp>
        <p:nvSpPr>
          <p:cNvPr id="11" name="Рисунок 7">
            <a:extLst>
              <a:ext uri="{FF2B5EF4-FFF2-40B4-BE49-F238E27FC236}">
                <a16:creationId xmlns:a16="http://schemas.microsoft.com/office/drawing/2014/main" id="{C33A137D-6517-4131-93AC-F17F113C16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4201" y="978612"/>
            <a:ext cx="2241884" cy="3400402"/>
          </a:xfrm>
          <a:prstGeom prst="rect">
            <a:avLst/>
          </a:prstGeom>
        </p:spPr>
        <p:txBody>
          <a:bodyPr/>
          <a:lstStyle/>
          <a:p>
            <a:pPr lvl="0"/>
            <a:endParaRPr lang="ru-RU" noProof="0" dirty="0"/>
          </a:p>
        </p:txBody>
      </p:sp>
      <p:sp>
        <p:nvSpPr>
          <p:cNvPr id="12" name="Рисунок 7">
            <a:extLst>
              <a:ext uri="{FF2B5EF4-FFF2-40B4-BE49-F238E27FC236}">
                <a16:creationId xmlns:a16="http://schemas.microsoft.com/office/drawing/2014/main" id="{14B7BE76-5046-4843-ABBD-345CDD805A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34201" y="4571488"/>
            <a:ext cx="2241884" cy="1186933"/>
          </a:xfrm>
          <a:prstGeom prst="rect">
            <a:avLst/>
          </a:prstGeom>
        </p:spPr>
        <p:txBody>
          <a:bodyPr/>
          <a:lstStyle/>
          <a:p>
            <a:pPr lvl="0"/>
            <a:endParaRPr lang="ru-RU" noProof="0" dirty="0"/>
          </a:p>
        </p:txBody>
      </p:sp>
      <p:sp>
        <p:nvSpPr>
          <p:cNvPr id="13" name="Рисунок 7">
            <a:extLst>
              <a:ext uri="{FF2B5EF4-FFF2-40B4-BE49-F238E27FC236}">
                <a16:creationId xmlns:a16="http://schemas.microsoft.com/office/drawing/2014/main" id="{3271ADD3-EC5F-42C0-A681-80AB2ADCBC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88644" y="978612"/>
            <a:ext cx="2001251" cy="4779809"/>
          </a:xfrm>
          <a:prstGeom prst="rect">
            <a:avLst/>
          </a:prstGeom>
        </p:spPr>
        <p:txBody>
          <a:bodyPr/>
          <a:lstStyle/>
          <a:p>
            <a:pPr lvl="0"/>
            <a:endParaRPr lang="ru-RU" noProof="0" dirty="0"/>
          </a:p>
        </p:txBody>
      </p:sp>
      <p:sp>
        <p:nvSpPr>
          <p:cNvPr id="14" name="Рисунок 7">
            <a:extLst>
              <a:ext uri="{FF2B5EF4-FFF2-40B4-BE49-F238E27FC236}">
                <a16:creationId xmlns:a16="http://schemas.microsoft.com/office/drawing/2014/main" id="{3BE14A75-42C6-4F9D-868F-30A1EE1AF3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8201" y="4571488"/>
            <a:ext cx="2546684" cy="1186933"/>
          </a:xfrm>
          <a:prstGeom prst="rect">
            <a:avLst/>
          </a:prstGeom>
        </p:spPr>
        <p:txBody>
          <a:bodyPr/>
          <a:lstStyle/>
          <a:p>
            <a:pPr lv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529198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s and tables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6">
            <a:extLst>
              <a:ext uri="{FF2B5EF4-FFF2-40B4-BE49-F238E27FC236}">
                <a16:creationId xmlns:a16="http://schemas.microsoft.com/office/drawing/2014/main" id="{4A65BB5B-80DB-41A9-9BB0-E4EA03452257}"/>
              </a:ext>
            </a:extLst>
          </p:cNvPr>
          <p:cNvSpPr/>
          <p:nvPr userDrawn="1"/>
        </p:nvSpPr>
        <p:spPr>
          <a:xfrm>
            <a:off x="1" y="3311913"/>
            <a:ext cx="5285678" cy="3546088"/>
          </a:xfrm>
          <a:custGeom>
            <a:avLst/>
            <a:gdLst>
              <a:gd name="connsiteX0" fmla="*/ 0 w 5298635"/>
              <a:gd name="connsiteY0" fmla="*/ 0 h 6252529"/>
              <a:gd name="connsiteX1" fmla="*/ 5298635 w 5298635"/>
              <a:gd name="connsiteY1" fmla="*/ 0 h 6252529"/>
              <a:gd name="connsiteX2" fmla="*/ 5298635 w 5298635"/>
              <a:gd name="connsiteY2" fmla="*/ 6252529 h 6252529"/>
              <a:gd name="connsiteX3" fmla="*/ 0 w 5298635"/>
              <a:gd name="connsiteY3" fmla="*/ 6252529 h 6252529"/>
              <a:gd name="connsiteX4" fmla="*/ 0 w 5298635"/>
              <a:gd name="connsiteY4" fmla="*/ 0 h 6252529"/>
              <a:gd name="connsiteX0" fmla="*/ 0 w 5298635"/>
              <a:gd name="connsiteY0" fmla="*/ 0 h 6252529"/>
              <a:gd name="connsiteX1" fmla="*/ 4427778 w 5298635"/>
              <a:gd name="connsiteY1" fmla="*/ 1059543 h 6252529"/>
              <a:gd name="connsiteX2" fmla="*/ 5298635 w 5298635"/>
              <a:gd name="connsiteY2" fmla="*/ 6252529 h 6252529"/>
              <a:gd name="connsiteX3" fmla="*/ 0 w 5298635"/>
              <a:gd name="connsiteY3" fmla="*/ 6252529 h 6252529"/>
              <a:gd name="connsiteX4" fmla="*/ 0 w 5298635"/>
              <a:gd name="connsiteY4" fmla="*/ 0 h 6252529"/>
              <a:gd name="connsiteX0" fmla="*/ 0 w 5298635"/>
              <a:gd name="connsiteY0" fmla="*/ 0 h 6252529"/>
              <a:gd name="connsiteX1" fmla="*/ 4718064 w 5298635"/>
              <a:gd name="connsiteY1" fmla="*/ 3236685 h 6252529"/>
              <a:gd name="connsiteX2" fmla="*/ 5298635 w 5298635"/>
              <a:gd name="connsiteY2" fmla="*/ 6252529 h 6252529"/>
              <a:gd name="connsiteX3" fmla="*/ 0 w 5298635"/>
              <a:gd name="connsiteY3" fmla="*/ 6252529 h 6252529"/>
              <a:gd name="connsiteX4" fmla="*/ 0 w 5298635"/>
              <a:gd name="connsiteY4" fmla="*/ 0 h 6252529"/>
              <a:gd name="connsiteX0" fmla="*/ 14515 w 5298635"/>
              <a:gd name="connsiteY0" fmla="*/ 0 h 3857672"/>
              <a:gd name="connsiteX1" fmla="*/ 4718064 w 5298635"/>
              <a:gd name="connsiteY1" fmla="*/ 841828 h 3857672"/>
              <a:gd name="connsiteX2" fmla="*/ 5298635 w 5298635"/>
              <a:gd name="connsiteY2" fmla="*/ 3857672 h 3857672"/>
              <a:gd name="connsiteX3" fmla="*/ 0 w 5298635"/>
              <a:gd name="connsiteY3" fmla="*/ 3857672 h 3857672"/>
              <a:gd name="connsiteX4" fmla="*/ 14515 w 5298635"/>
              <a:gd name="connsiteY4" fmla="*/ 0 h 3857672"/>
              <a:gd name="connsiteX0" fmla="*/ 14515 w 5298635"/>
              <a:gd name="connsiteY0" fmla="*/ 0 h 3857672"/>
              <a:gd name="connsiteX1" fmla="*/ 4543892 w 5298635"/>
              <a:gd name="connsiteY1" fmla="*/ 522513 h 3857672"/>
              <a:gd name="connsiteX2" fmla="*/ 5298635 w 5298635"/>
              <a:gd name="connsiteY2" fmla="*/ 3857672 h 3857672"/>
              <a:gd name="connsiteX3" fmla="*/ 0 w 5298635"/>
              <a:gd name="connsiteY3" fmla="*/ 3857672 h 3857672"/>
              <a:gd name="connsiteX4" fmla="*/ 14515 w 5298635"/>
              <a:gd name="connsiteY4" fmla="*/ 0 h 3857672"/>
              <a:gd name="connsiteX0" fmla="*/ 1396 w 5300030"/>
              <a:gd name="connsiteY0" fmla="*/ 0 h 4162472"/>
              <a:gd name="connsiteX1" fmla="*/ 4545287 w 5300030"/>
              <a:gd name="connsiteY1" fmla="*/ 827313 h 4162472"/>
              <a:gd name="connsiteX2" fmla="*/ 5300030 w 5300030"/>
              <a:gd name="connsiteY2" fmla="*/ 4162472 h 4162472"/>
              <a:gd name="connsiteX3" fmla="*/ 1395 w 5300030"/>
              <a:gd name="connsiteY3" fmla="*/ 4162472 h 4162472"/>
              <a:gd name="connsiteX4" fmla="*/ 1396 w 5300030"/>
              <a:gd name="connsiteY4" fmla="*/ 0 h 4162472"/>
              <a:gd name="connsiteX0" fmla="*/ 1396 w 5300030"/>
              <a:gd name="connsiteY0" fmla="*/ 0 h 4162472"/>
              <a:gd name="connsiteX1" fmla="*/ 4809586 w 5300030"/>
              <a:gd name="connsiteY1" fmla="*/ 988712 h 4162472"/>
              <a:gd name="connsiteX2" fmla="*/ 5300030 w 5300030"/>
              <a:gd name="connsiteY2" fmla="*/ 4162472 h 4162472"/>
              <a:gd name="connsiteX3" fmla="*/ 1395 w 5300030"/>
              <a:gd name="connsiteY3" fmla="*/ 4162472 h 4162472"/>
              <a:gd name="connsiteX4" fmla="*/ 1396 w 5300030"/>
              <a:gd name="connsiteY4" fmla="*/ 0 h 4162472"/>
              <a:gd name="connsiteX0" fmla="*/ 1396 w 5300030"/>
              <a:gd name="connsiteY0" fmla="*/ 0 h 4162472"/>
              <a:gd name="connsiteX1" fmla="*/ 5020435 w 5300030"/>
              <a:gd name="connsiteY1" fmla="*/ 1356147 h 4162472"/>
              <a:gd name="connsiteX2" fmla="*/ 5300030 w 5300030"/>
              <a:gd name="connsiteY2" fmla="*/ 4162472 h 4162472"/>
              <a:gd name="connsiteX3" fmla="*/ 1395 w 5300030"/>
              <a:gd name="connsiteY3" fmla="*/ 4162472 h 4162472"/>
              <a:gd name="connsiteX4" fmla="*/ 1396 w 5300030"/>
              <a:gd name="connsiteY4" fmla="*/ 0 h 4162472"/>
              <a:gd name="connsiteX0" fmla="*/ 1396 w 6016916"/>
              <a:gd name="connsiteY0" fmla="*/ 0 h 4175142"/>
              <a:gd name="connsiteX1" fmla="*/ 5020435 w 6016916"/>
              <a:gd name="connsiteY1" fmla="*/ 1356147 h 4175142"/>
              <a:gd name="connsiteX2" fmla="*/ 6016916 w 6016916"/>
              <a:gd name="connsiteY2" fmla="*/ 4175142 h 4175142"/>
              <a:gd name="connsiteX3" fmla="*/ 1395 w 6016916"/>
              <a:gd name="connsiteY3" fmla="*/ 4162472 h 4175142"/>
              <a:gd name="connsiteX4" fmla="*/ 1396 w 6016916"/>
              <a:gd name="connsiteY4" fmla="*/ 0 h 4175142"/>
              <a:gd name="connsiteX0" fmla="*/ 1396 w 6021475"/>
              <a:gd name="connsiteY0" fmla="*/ 0 h 4162814"/>
              <a:gd name="connsiteX1" fmla="*/ 5020435 w 6021475"/>
              <a:gd name="connsiteY1" fmla="*/ 1356147 h 4162814"/>
              <a:gd name="connsiteX2" fmla="*/ 6021475 w 6021475"/>
              <a:gd name="connsiteY2" fmla="*/ 4162814 h 4162814"/>
              <a:gd name="connsiteX3" fmla="*/ 1395 w 6021475"/>
              <a:gd name="connsiteY3" fmla="*/ 4162472 h 4162814"/>
              <a:gd name="connsiteX4" fmla="*/ 1396 w 6021475"/>
              <a:gd name="connsiteY4" fmla="*/ 0 h 4162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21475" h="4162814">
                <a:moveTo>
                  <a:pt x="1396" y="0"/>
                </a:moveTo>
                <a:lnTo>
                  <a:pt x="5020435" y="1356147"/>
                </a:lnTo>
                <a:lnTo>
                  <a:pt x="6021475" y="4162814"/>
                </a:lnTo>
                <a:lnTo>
                  <a:pt x="1395" y="4162472"/>
                </a:lnTo>
                <a:cubicBezTo>
                  <a:pt x="6233" y="2876581"/>
                  <a:pt x="-3442" y="1285891"/>
                  <a:pt x="1396" y="0"/>
                </a:cubicBezTo>
                <a:close/>
              </a:path>
            </a:pathLst>
          </a:custGeom>
          <a:solidFill>
            <a:srgbClr val="FFD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531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FC1264D1-5CF2-438C-9B96-4332882FAE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22289" y="1"/>
            <a:ext cx="2568132" cy="6639696"/>
          </a:xfrm>
          <a:prstGeom prst="rect">
            <a:avLst/>
          </a:prstGeom>
        </p:spPr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86768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B308343-77D7-46A0-8EE9-90D8BC1F253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2350" cy="6639597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166574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B308343-77D7-46A0-8EE9-90D8BC1F253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2350" cy="6639597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27228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DAF4881-D7E3-4A14-B640-34BC89BF996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2350" cy="6639597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46530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5C43CB0B-C71D-441A-B78D-8FD15E6B4B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5840" y="0"/>
            <a:ext cx="6102350" cy="6640830"/>
          </a:xfrm>
          <a:prstGeom prst="rect">
            <a:avLst/>
          </a:prstGeom>
        </p:spPr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7019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68276076-66B8-4BC3-BA7D-81D60A7501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5840" y="0"/>
            <a:ext cx="6102350" cy="6640830"/>
          </a:xfrm>
          <a:prstGeom prst="rect">
            <a:avLst/>
          </a:prstGeom>
        </p:spPr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82248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195E123-DAA9-4D26-84B3-3D7642240A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3483803"/>
          </a:xfrm>
          <a:prstGeom prst="rect">
            <a:avLst/>
          </a:prstGeom>
        </p:spPr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984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0E99D07B-5642-4828-8460-09FF958162B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56508"/>
            <a:ext cx="12188562" cy="2182812"/>
          </a:xfrm>
          <a:prstGeom prst="rect">
            <a:avLst/>
          </a:prstGeom>
        </p:spPr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22440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27EE30-E280-4373-8888-89C48EA8D21C}"/>
              </a:ext>
            </a:extLst>
          </p:cNvPr>
          <p:cNvSpPr/>
          <p:nvPr userDrawn="1"/>
        </p:nvSpPr>
        <p:spPr>
          <a:xfrm>
            <a:off x="0" y="6644381"/>
            <a:ext cx="12192000" cy="213619"/>
          </a:xfrm>
          <a:prstGeom prst="rect">
            <a:avLst/>
          </a:prstGeom>
          <a:solidFill>
            <a:srgbClr val="FFDD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2982893A-57A3-46BC-A800-501D9A38EAF1}"/>
              </a:ext>
            </a:extLst>
          </p:cNvPr>
          <p:cNvSpPr/>
          <p:nvPr userDrawn="1"/>
        </p:nvSpPr>
        <p:spPr>
          <a:xfrm>
            <a:off x="10709158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0EA42042-9C0F-4524-A3E8-B3F18A42E0E6}"/>
              </a:ext>
            </a:extLst>
          </p:cNvPr>
          <p:cNvSpPr/>
          <p:nvPr userDrawn="1"/>
        </p:nvSpPr>
        <p:spPr>
          <a:xfrm>
            <a:off x="10287056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5CA87E74-BC82-4870-A28C-7F8E92C2AA30}"/>
              </a:ext>
            </a:extLst>
          </p:cNvPr>
          <p:cNvSpPr/>
          <p:nvPr userDrawn="1"/>
        </p:nvSpPr>
        <p:spPr>
          <a:xfrm>
            <a:off x="11131260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F4EAC4FD-FF4D-4BD7-B008-D791C2C0A849}"/>
              </a:ext>
            </a:extLst>
          </p:cNvPr>
          <p:cNvSpPr/>
          <p:nvPr userDrawn="1"/>
        </p:nvSpPr>
        <p:spPr>
          <a:xfrm>
            <a:off x="11554412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017950AE-10B3-48BC-AFD5-F46865298A2E}"/>
              </a:ext>
            </a:extLst>
          </p:cNvPr>
          <p:cNvSpPr/>
          <p:nvPr userDrawn="1"/>
        </p:nvSpPr>
        <p:spPr>
          <a:xfrm>
            <a:off x="11970541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260957-3CFA-41D2-A35E-853D0B666CC9}"/>
              </a:ext>
            </a:extLst>
          </p:cNvPr>
          <p:cNvSpPr/>
          <p:nvPr userDrawn="1"/>
        </p:nvSpPr>
        <p:spPr>
          <a:xfrm>
            <a:off x="12201728" y="5783952"/>
            <a:ext cx="249256" cy="1073068"/>
          </a:xfrm>
          <a:prstGeom prst="rect">
            <a:avLst/>
          </a:prstGeom>
          <a:solidFill>
            <a:srgbClr val="E6E6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D3C14F1-96BF-4813-8FC2-EE7DB22E85BA}"/>
              </a:ext>
            </a:extLst>
          </p:cNvPr>
          <p:cNvSpPr txBox="1">
            <a:spLocks/>
          </p:cNvSpPr>
          <p:nvPr userDrawn="1"/>
        </p:nvSpPr>
        <p:spPr>
          <a:xfrm>
            <a:off x="201912" y="6645367"/>
            <a:ext cx="3112446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b="0" kern="1200" cap="all" baseline="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latin typeface="Montserrat Medium" panose="00000600000000000000" pitchFamily="50" charset="0"/>
              </a:rPr>
              <a:t>© BUSHFIRE AND NATURAL HAZARDS CRC 2018</a:t>
            </a:r>
          </a:p>
        </p:txBody>
      </p:sp>
    </p:spTree>
    <p:extLst>
      <p:ext uri="{BB962C8B-B14F-4D97-AF65-F5344CB8AC3E}">
        <p14:creationId xmlns:p14="http://schemas.microsoft.com/office/powerpoint/2010/main" val="2228744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CEB61E-7800-4EC5-90EC-A2FB923218EF}"/>
              </a:ext>
            </a:extLst>
          </p:cNvPr>
          <p:cNvSpPr/>
          <p:nvPr userDrawn="1"/>
        </p:nvSpPr>
        <p:spPr>
          <a:xfrm>
            <a:off x="0" y="6644381"/>
            <a:ext cx="12192000" cy="213619"/>
          </a:xfrm>
          <a:prstGeom prst="rect">
            <a:avLst/>
          </a:prstGeom>
          <a:solidFill>
            <a:srgbClr val="FFDD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6A33B0B2-EE5C-46D3-88C8-084EC45CE1AE}"/>
              </a:ext>
            </a:extLst>
          </p:cNvPr>
          <p:cNvSpPr/>
          <p:nvPr userDrawn="1"/>
        </p:nvSpPr>
        <p:spPr>
          <a:xfrm>
            <a:off x="10709158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7D2A051D-7997-445D-80EE-486B7B130E6F}"/>
              </a:ext>
            </a:extLst>
          </p:cNvPr>
          <p:cNvSpPr/>
          <p:nvPr userDrawn="1"/>
        </p:nvSpPr>
        <p:spPr>
          <a:xfrm>
            <a:off x="10287056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A712DCA1-52B5-4B29-B6FC-87B1DD4693B8}"/>
              </a:ext>
            </a:extLst>
          </p:cNvPr>
          <p:cNvSpPr/>
          <p:nvPr userDrawn="1"/>
        </p:nvSpPr>
        <p:spPr>
          <a:xfrm>
            <a:off x="11131260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48395478-3F3B-4ADC-B771-EE866B99486B}"/>
              </a:ext>
            </a:extLst>
          </p:cNvPr>
          <p:cNvSpPr/>
          <p:nvPr userDrawn="1"/>
        </p:nvSpPr>
        <p:spPr>
          <a:xfrm>
            <a:off x="11554412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C0CBC96B-3019-4910-9278-8C98E124B21A}"/>
              </a:ext>
            </a:extLst>
          </p:cNvPr>
          <p:cNvSpPr/>
          <p:nvPr userDrawn="1"/>
        </p:nvSpPr>
        <p:spPr>
          <a:xfrm>
            <a:off x="11970541" y="6641867"/>
            <a:ext cx="334840" cy="215153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892A2E-4FFF-40CC-8753-98D40A8F09DB}"/>
              </a:ext>
            </a:extLst>
          </p:cNvPr>
          <p:cNvSpPr/>
          <p:nvPr userDrawn="1"/>
        </p:nvSpPr>
        <p:spPr>
          <a:xfrm>
            <a:off x="12201728" y="5783952"/>
            <a:ext cx="249256" cy="1073068"/>
          </a:xfrm>
          <a:prstGeom prst="rect">
            <a:avLst/>
          </a:prstGeom>
          <a:solidFill>
            <a:srgbClr val="E6E6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3130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66FB57-DD52-4EA0-983F-E3B60B76BA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5" t="23979" r="4496" b="22718"/>
          <a:stretch/>
        </p:blipFill>
        <p:spPr>
          <a:xfrm>
            <a:off x="6578600" y="5468981"/>
            <a:ext cx="5613400" cy="812260"/>
          </a:xfrm>
          <a:prstGeom prst="rect">
            <a:avLst/>
          </a:prstGeom>
        </p:spPr>
      </p:pic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44" r="16444"/>
          <a:stretch>
            <a:fillRect/>
          </a:stretch>
        </p:blipFill>
        <p:spPr>
          <a:xfrm>
            <a:off x="7929796" y="1860169"/>
            <a:ext cx="4169372" cy="3495683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C6FC9AB-2633-4CF8-AE6F-9CFFAC24529B}"/>
              </a:ext>
            </a:extLst>
          </p:cNvPr>
          <p:cNvSpPr txBox="1"/>
          <p:nvPr/>
        </p:nvSpPr>
        <p:spPr>
          <a:xfrm>
            <a:off x="1031610" y="3723035"/>
            <a:ext cx="66319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AU" sz="2400" b="1" baseline="30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Harvey Ye*</a:t>
            </a:r>
            <a:r>
              <a:rPr kumimoji="0" lang="en-AU" sz="24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, Mika Peace* and Jeff Kepert*</a:t>
            </a:r>
          </a:p>
          <a:p>
            <a:pPr>
              <a:defRPr/>
            </a:pPr>
            <a:r>
              <a:rPr lang="en-AU" sz="2400" baseline="30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*Bureau of Meteorology and Bushfire and Natural Hazards CRC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n-AU" sz="2400" b="0" i="0" u="none" strike="noStrike" kern="120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0CA5649-FEC7-427E-80C3-C4C6AFF30E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284" y="4751647"/>
            <a:ext cx="200025" cy="2000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0F93DB9-F84B-4B69-9470-1A92A15C8B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107" y="4751647"/>
            <a:ext cx="200025" cy="2000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E93B3C5-D0F8-4C44-95EA-946322483AED}"/>
              </a:ext>
            </a:extLst>
          </p:cNvPr>
          <p:cNvSpPr txBox="1"/>
          <p:nvPr/>
        </p:nvSpPr>
        <p:spPr>
          <a:xfrm>
            <a:off x="1310309" y="4778380"/>
            <a:ext cx="963725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Light" panose="00000400000000000000" pitchFamily="50" charset="0"/>
                <a:ea typeface="+mn-ea"/>
                <a:cs typeface="+mn-cs"/>
              </a:rPr>
              <a:t>@</a:t>
            </a:r>
            <a:r>
              <a:rPr kumimoji="0" lang="en-GB" sz="2000" b="0" i="0" u="none" strike="noStrike" kern="1200" cap="none" spc="0" normalizeH="0" baseline="30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Light" panose="00000400000000000000" pitchFamily="50" charset="0"/>
                <a:ea typeface="+mn-ea"/>
                <a:cs typeface="+mn-cs"/>
              </a:rPr>
              <a:t>bnhcrc</a:t>
            </a:r>
            <a:endParaRPr kumimoji="0" lang="en-GB" sz="2000" b="0" i="0" u="none" strike="noStrike" kern="120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 Light" panose="00000400000000000000" pitchFamily="50" charset="0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E73A83-D6FB-4D67-AC1A-0A83E9F43A18}"/>
              </a:ext>
            </a:extLst>
          </p:cNvPr>
          <p:cNvSpPr txBox="1"/>
          <p:nvPr/>
        </p:nvSpPr>
        <p:spPr>
          <a:xfrm>
            <a:off x="2568132" y="4778380"/>
            <a:ext cx="963725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30000" noProof="0" dirty="0">
                <a:ln>
                  <a:noFill/>
                </a:ln>
                <a:solidFill>
                  <a:srgbClr val="231F20"/>
                </a:solidFill>
                <a:effectLst/>
                <a:uLnTx/>
                <a:uFillTx/>
                <a:latin typeface="Montserrat Light" panose="00000400000000000000" pitchFamily="50" charset="0"/>
                <a:ea typeface="+mn-ea"/>
                <a:cs typeface="+mn-cs"/>
              </a:rPr>
              <a:t>@bnhcrc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8144E8-483B-4EEF-AFA5-92123FB85606}"/>
              </a:ext>
            </a:extLst>
          </p:cNvPr>
          <p:cNvSpPr txBox="1"/>
          <p:nvPr/>
        </p:nvSpPr>
        <p:spPr>
          <a:xfrm>
            <a:off x="999757" y="2726341"/>
            <a:ext cx="7403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1200" cap="none" spc="30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SemiBold" panose="00000700000000000000" pitchFamily="50" charset="0"/>
                <a:ea typeface="+mn-ea"/>
                <a:cs typeface="+mn-cs"/>
              </a:rPr>
              <a:t>ACCESS Science Day </a:t>
            </a:r>
            <a:r>
              <a:rPr lang="en-GB" sz="3600" b="1" spc="300" baseline="30000" dirty="0">
                <a:solidFill>
                  <a:prstClr val="black"/>
                </a:solidFill>
                <a:latin typeface="Montserrat SemiBold" panose="00000700000000000000" pitchFamily="50" charset="0"/>
              </a:rPr>
              <a:t>2019 </a:t>
            </a:r>
            <a:r>
              <a:rPr kumimoji="0" lang="en-GB" sz="3600" b="1" i="0" u="none" strike="noStrike" kern="1200" cap="none" spc="30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SemiBold" panose="00000700000000000000" pitchFamily="50" charset="0"/>
                <a:ea typeface="+mn-ea"/>
                <a:cs typeface="+mn-cs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0F9267-B086-4081-8E35-534B05EECFEF}"/>
              </a:ext>
            </a:extLst>
          </p:cNvPr>
          <p:cNvSpPr txBox="1"/>
          <p:nvPr/>
        </p:nvSpPr>
        <p:spPr>
          <a:xfrm>
            <a:off x="963944" y="1029172"/>
            <a:ext cx="75385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EF3829"/>
                </a:solidFill>
                <a:effectLst/>
                <a:uLnTx/>
                <a:uFillTx/>
                <a:latin typeface="Montserrat Medium" panose="020B0604020202020204" charset="0"/>
              </a:rPr>
              <a:t>▌</a:t>
            </a:r>
            <a:r>
              <a:rPr lang="en-AU" sz="2800" b="1" dirty="0">
                <a:latin typeface="Montserrat SemiBold" panose="00000700000000000000"/>
              </a:rPr>
              <a:t>Coupling ACCESS to an empirical fire model</a:t>
            </a:r>
            <a:endParaRPr kumimoji="0" lang="en-AU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 SemiBold" panose="000007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3659155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AD3094-65EA-442D-9A08-708416AAE51A}"/>
              </a:ext>
            </a:extLst>
          </p:cNvPr>
          <p:cNvSpPr txBox="1"/>
          <p:nvPr/>
        </p:nvSpPr>
        <p:spPr>
          <a:xfrm>
            <a:off x="356839" y="361862"/>
            <a:ext cx="1152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EF382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▌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F382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Motivation</a:t>
            </a:r>
            <a:endParaRPr lang="en-AU" sz="3200" dirty="0">
              <a:solidFill>
                <a:prstClr val="black"/>
              </a:solidFill>
              <a:latin typeface="Montserrat ExtraBold" panose="00000900000000000000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CB46BC-CD44-4ECC-B9A0-2D819BB00861}"/>
              </a:ext>
            </a:extLst>
          </p:cNvPr>
          <p:cNvSpPr/>
          <p:nvPr/>
        </p:nvSpPr>
        <p:spPr>
          <a:xfrm>
            <a:off x="356839" y="1333410"/>
            <a:ext cx="11526123" cy="486287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AU" sz="2800" dirty="0">
                <a:solidFill>
                  <a:prstClr val="black"/>
                </a:solidFill>
                <a:latin typeface="Montserrat ExtraBold" panose="00000900000000000000" pitchFamily="50" charset="0"/>
              </a:rPr>
              <a:t>Fire-atmosphere interactions</a:t>
            </a:r>
            <a:endParaRPr lang="en-US" sz="2800" dirty="0"/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Energy released by a fire changes the surrounding atmosphere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Mika has run coupled fire-atmosphere WRF simulations.  Coupling was essential to capture realistic </a:t>
            </a:r>
            <a:r>
              <a:rPr lang="en-US" sz="2400" dirty="0" err="1"/>
              <a:t>firespread</a:t>
            </a:r>
            <a:r>
              <a:rPr lang="en-US" sz="2400" dirty="0"/>
              <a:t>.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Surface-based approaches to fire prediction with linear assumptions have limitations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Understand dynamical processes</a:t>
            </a: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AU" sz="2800" dirty="0">
                <a:solidFill>
                  <a:prstClr val="black"/>
                </a:solidFill>
                <a:latin typeface="Montserrat ExtraBold" panose="00000900000000000000" pitchFamily="50" charset="0"/>
              </a:rPr>
              <a:t>Strong support from fire agencies</a:t>
            </a:r>
            <a:endParaRPr lang="en-US" sz="2800" b="1" kern="0" dirty="0">
              <a:solidFill>
                <a:prstClr val="black"/>
              </a:solidFill>
            </a:endParaRP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Improved</a:t>
            </a:r>
            <a:r>
              <a:rPr lang="en-US" sz="2400" b="1" kern="0" dirty="0">
                <a:solidFill>
                  <a:prstClr val="black"/>
                </a:solidFill>
              </a:rPr>
              <a:t> </a:t>
            </a:r>
            <a:r>
              <a:rPr lang="en-US" sz="2400" kern="0" dirty="0">
                <a:solidFill>
                  <a:prstClr val="black"/>
                </a:solidFill>
              </a:rPr>
              <a:t>capability and accuracy for fire prediction </a:t>
            </a:r>
            <a:r>
              <a:rPr lang="en-US" sz="2400" kern="0" dirty="0">
                <a:solidFill>
                  <a:prstClr val="black"/>
                </a:solidFill>
                <a:sym typeface="Wingdings" panose="05000000000000000000" pitchFamily="2" charset="2"/>
              </a:rPr>
              <a:t></a:t>
            </a:r>
            <a:r>
              <a:rPr lang="en-US" sz="2400" kern="0" dirty="0">
                <a:solidFill>
                  <a:prstClr val="black"/>
                </a:solidFill>
              </a:rPr>
              <a:t>  better fire </a:t>
            </a:r>
            <a:r>
              <a:rPr lang="en-US" sz="2400" kern="0" dirty="0" err="1">
                <a:solidFill>
                  <a:prstClr val="black"/>
                </a:solidFill>
              </a:rPr>
              <a:t>managememt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5650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AD3094-65EA-442D-9A08-708416AAE51A}"/>
              </a:ext>
            </a:extLst>
          </p:cNvPr>
          <p:cNvSpPr txBox="1"/>
          <p:nvPr/>
        </p:nvSpPr>
        <p:spPr>
          <a:xfrm>
            <a:off x="356839" y="361862"/>
            <a:ext cx="1152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EF382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▌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F382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Development</a:t>
            </a:r>
            <a:endParaRPr lang="en-AU" sz="3200" dirty="0">
              <a:solidFill>
                <a:prstClr val="black"/>
              </a:solidFill>
              <a:latin typeface="Montserrat ExtraBold" panose="00000900000000000000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CB46BC-CD44-4ECC-B9A0-2D819BB00861}"/>
              </a:ext>
            </a:extLst>
          </p:cNvPr>
          <p:cNvSpPr/>
          <p:nvPr/>
        </p:nvSpPr>
        <p:spPr>
          <a:xfrm>
            <a:off x="356839" y="1333410"/>
            <a:ext cx="11311997" cy="489364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>
                <a:alpha val="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AU" sz="2800" dirty="0">
                <a:solidFill>
                  <a:prstClr val="black"/>
                </a:solidFill>
                <a:latin typeface="Montserrat ExtraBold" panose="00000900000000000000" pitchFamily="50" charset="0"/>
              </a:rPr>
              <a:t>The original code was developed in Melbourne and Monash Universities for Black Saturday simulations (on UMUI)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AU" sz="2800" dirty="0">
                <a:solidFill>
                  <a:prstClr val="black"/>
                </a:solidFill>
                <a:latin typeface="Montserrat ExtraBold" panose="00000900000000000000" pitchFamily="50" charset="0"/>
              </a:rPr>
              <a:t>Basic structure: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AU" sz="2800" dirty="0">
              <a:solidFill>
                <a:prstClr val="black"/>
              </a:solidFill>
              <a:latin typeface="Montserrat ExtraBold" panose="00000900000000000000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AU" sz="2800" dirty="0">
              <a:solidFill>
                <a:prstClr val="black"/>
              </a:solidFill>
              <a:latin typeface="Montserrat ExtraBold" panose="00000900000000000000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AU" sz="2800" dirty="0">
              <a:solidFill>
                <a:prstClr val="black"/>
              </a:solidFill>
              <a:latin typeface="Montserrat ExtraBold" panose="00000900000000000000" pitchFamily="50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AU" sz="2800" dirty="0">
              <a:solidFill>
                <a:prstClr val="black"/>
              </a:solidFill>
              <a:latin typeface="Montserrat ExtraBold" panose="00000900000000000000" pitchFamily="50" charset="0"/>
            </a:endParaRPr>
          </a:p>
          <a:p>
            <a:endParaRPr lang="en-US" sz="2800" dirty="0"/>
          </a:p>
          <a:p>
            <a:pPr lvl="1">
              <a:spcBef>
                <a:spcPts val="1200"/>
              </a:spcBef>
              <a:spcAft>
                <a:spcPts val="1200"/>
              </a:spcAft>
            </a:pP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AU" sz="2800" dirty="0">
                <a:solidFill>
                  <a:prstClr val="black"/>
                </a:solidFill>
                <a:latin typeface="Montserrat ExtraBold" panose="00000900000000000000" pitchFamily="50" charset="0"/>
              </a:rPr>
              <a:t>4 nests:  4 km </a:t>
            </a:r>
            <a:r>
              <a:rPr lang="en-AU" sz="2800" dirty="0">
                <a:solidFill>
                  <a:prstClr val="black"/>
                </a:solidFill>
                <a:latin typeface="Montserrat ExtraBold" panose="00000900000000000000" pitchFamily="50" charset="0"/>
                <a:sym typeface="Wingdings" panose="05000000000000000000" pitchFamily="2" charset="2"/>
              </a:rPr>
              <a:t> 1 km  300 m  100 m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0543E0B-651C-4B7C-A0D6-B1AC63A36CA4}"/>
              </a:ext>
            </a:extLst>
          </p:cNvPr>
          <p:cNvGrpSpPr/>
          <p:nvPr/>
        </p:nvGrpSpPr>
        <p:grpSpPr>
          <a:xfrm>
            <a:off x="2229133" y="2770017"/>
            <a:ext cx="7451402" cy="2303659"/>
            <a:chOff x="2229133" y="2770017"/>
            <a:chExt cx="7451402" cy="230365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7F07D2-6BC9-4EA6-AA1A-7518B93CB925}"/>
                </a:ext>
              </a:extLst>
            </p:cNvPr>
            <p:cNvSpPr/>
            <p:nvPr/>
          </p:nvSpPr>
          <p:spPr>
            <a:xfrm>
              <a:off x="2229133" y="3139895"/>
              <a:ext cx="2251880" cy="156949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/>
                <a:t>UM</a:t>
              </a:r>
            </a:p>
            <a:p>
              <a:pPr algn="ctr"/>
              <a:r>
                <a:rPr lang="en-AU" dirty="0"/>
                <a:t>Atmosphere</a:t>
              </a:r>
            </a:p>
            <a:p>
              <a:pPr algn="ctr"/>
              <a:r>
                <a:rPr lang="en-AU" dirty="0"/>
                <a:t>model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203AF68-7960-48C5-9BD2-6C4B95A57845}"/>
                </a:ext>
              </a:extLst>
            </p:cNvPr>
            <p:cNvSpPr/>
            <p:nvPr/>
          </p:nvSpPr>
          <p:spPr>
            <a:xfrm>
              <a:off x="7428655" y="3139894"/>
              <a:ext cx="2251880" cy="156949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/>
                <a:t>Fire</a:t>
              </a:r>
            </a:p>
            <a:p>
              <a:pPr algn="ctr"/>
              <a:r>
                <a:rPr lang="en-AU" dirty="0"/>
                <a:t>spread</a:t>
              </a:r>
            </a:p>
            <a:p>
              <a:pPr algn="ctr"/>
              <a:r>
                <a:rPr lang="en-AU" dirty="0"/>
                <a:t>model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613B005D-47FE-4BDB-BF4D-3BD51BC85CE9}"/>
                </a:ext>
              </a:extLst>
            </p:cNvPr>
            <p:cNvSpPr/>
            <p:nvPr/>
          </p:nvSpPr>
          <p:spPr>
            <a:xfrm>
              <a:off x="4481013" y="3466228"/>
              <a:ext cx="2947642" cy="32208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70C6C82B-73CF-45B1-9859-6F1DC99E5694}"/>
                </a:ext>
              </a:extLst>
            </p:cNvPr>
            <p:cNvSpPr/>
            <p:nvPr/>
          </p:nvSpPr>
          <p:spPr>
            <a:xfrm rot="10800000">
              <a:off x="4481013" y="4079633"/>
              <a:ext cx="2947643" cy="32208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5365C7-D7C6-45D6-8D3A-D4C691CE8D49}"/>
                </a:ext>
              </a:extLst>
            </p:cNvPr>
            <p:cNvSpPr/>
            <p:nvPr/>
          </p:nvSpPr>
          <p:spPr>
            <a:xfrm>
              <a:off x="4918326" y="4164395"/>
              <a:ext cx="2031242" cy="90928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Calculated heat and moisture fluxes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8240F2-F024-4F86-81C9-C875021F17F7}"/>
                </a:ext>
              </a:extLst>
            </p:cNvPr>
            <p:cNvSpPr/>
            <p:nvPr/>
          </p:nvSpPr>
          <p:spPr>
            <a:xfrm>
              <a:off x="4960100" y="2770017"/>
              <a:ext cx="2031242" cy="90928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Forecast surface</a:t>
              </a:r>
            </a:p>
            <a:p>
              <a:pPr algn="ctr"/>
              <a:r>
                <a:rPr lang="en-AU" dirty="0">
                  <a:solidFill>
                    <a:schemeClr val="tx1"/>
                  </a:solidFill>
                </a:rPr>
                <a:t>parameters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71B44CF-74C6-463C-AB42-62BEE610DD35}"/>
              </a:ext>
            </a:extLst>
          </p:cNvPr>
          <p:cNvGrpSpPr/>
          <p:nvPr/>
        </p:nvGrpSpPr>
        <p:grpSpPr>
          <a:xfrm>
            <a:off x="4817660" y="4806525"/>
            <a:ext cx="3780430" cy="909281"/>
            <a:chOff x="4817660" y="4806525"/>
            <a:chExt cx="3780430" cy="90928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7C35740-BB63-461C-A3A9-436F1FE5BFBE}"/>
                </a:ext>
              </a:extLst>
            </p:cNvPr>
            <p:cNvSpPr/>
            <p:nvPr/>
          </p:nvSpPr>
          <p:spPr>
            <a:xfrm>
              <a:off x="7151427" y="4806525"/>
              <a:ext cx="1446663" cy="90928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Fire coupling turned on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6C1EFA5-7619-40CF-BD8A-AA2B297EC259}"/>
                </a:ext>
              </a:extLst>
            </p:cNvPr>
            <p:cNvCxnSpPr/>
            <p:nvPr/>
          </p:nvCxnSpPr>
          <p:spPr>
            <a:xfrm flipH="1">
              <a:off x="6223379" y="5254388"/>
              <a:ext cx="928048" cy="2047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E150746-874E-469F-9947-30E4267F41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7660" y="5158807"/>
              <a:ext cx="2333767" cy="300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3138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AD3094-65EA-442D-9A08-708416AAE51A}"/>
              </a:ext>
            </a:extLst>
          </p:cNvPr>
          <p:cNvSpPr txBox="1"/>
          <p:nvPr/>
        </p:nvSpPr>
        <p:spPr>
          <a:xfrm>
            <a:off x="356839" y="361862"/>
            <a:ext cx="1152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EF382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▌</a:t>
            </a:r>
            <a:r>
              <a:rPr lang="en-US" sz="3600" dirty="0">
                <a:solidFill>
                  <a:srgbClr val="EF3829"/>
                </a:solidFill>
                <a:latin typeface="Calibri" panose="020F0502020204030204"/>
              </a:rPr>
              <a:t>Challenges</a:t>
            </a:r>
            <a:endParaRPr lang="en-AU" sz="3200" dirty="0">
              <a:solidFill>
                <a:prstClr val="black"/>
              </a:solidFill>
              <a:latin typeface="Montserrat ExtraBold" panose="00000900000000000000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CB46BC-CD44-4ECC-B9A0-2D819BB00861}"/>
              </a:ext>
            </a:extLst>
          </p:cNvPr>
          <p:cNvSpPr/>
          <p:nvPr/>
        </p:nvSpPr>
        <p:spPr>
          <a:xfrm>
            <a:off x="356840" y="1701900"/>
            <a:ext cx="11526123" cy="40164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AU" sz="2800" dirty="0">
                <a:solidFill>
                  <a:prstClr val="black"/>
                </a:solidFill>
                <a:latin typeface="Montserrat ExtraBold" panose="00000900000000000000" pitchFamily="50" charset="0"/>
              </a:rPr>
              <a:t>UM atmosphere model crashes when the heat flux values are large</a:t>
            </a:r>
            <a:endParaRPr lang="en-US" sz="2800" dirty="0"/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Required a lot of tweaking on the UM settings of </a:t>
            </a:r>
            <a:r>
              <a:rPr lang="en-US" sz="2400" dirty="0" err="1"/>
              <a:t>Subgrid</a:t>
            </a:r>
            <a:r>
              <a:rPr lang="en-US" sz="2400" dirty="0"/>
              <a:t> Turbulence and Boundary Layer, with help from many model experts.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The current setting seems to be stable enough, enabling the first 24-hour simulation of the </a:t>
            </a:r>
            <a:r>
              <a:rPr lang="en-US" sz="2400" dirty="0" err="1"/>
              <a:t>Waroona</a:t>
            </a:r>
            <a:r>
              <a:rPr lang="en-US" sz="2400" dirty="0"/>
              <a:t> Fire.</a:t>
            </a:r>
            <a:endParaRPr lang="en-US" sz="2000" dirty="0"/>
          </a:p>
          <a:p>
            <a:pPr marL="342900" indent="-342900">
              <a:spcBef>
                <a:spcPts val="1800"/>
              </a:spcBef>
              <a:buFont typeface="Wingdings" panose="05000000000000000000" pitchFamily="2" charset="2"/>
              <a:buChar char="q"/>
            </a:pPr>
            <a:r>
              <a:rPr lang="en-AU" sz="2800" kern="0" dirty="0">
                <a:solidFill>
                  <a:prstClr val="black"/>
                </a:solidFill>
                <a:latin typeface="Montserrat ExtraBold" panose="00000900000000000000" pitchFamily="50" charset="0"/>
              </a:rPr>
              <a:t>Much to learn about the interface with the UM model, especially in the context of MPI and model restarting/cycling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77601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AD3094-65EA-442D-9A08-708416AAE51A}"/>
              </a:ext>
            </a:extLst>
          </p:cNvPr>
          <p:cNvSpPr txBox="1"/>
          <p:nvPr/>
        </p:nvSpPr>
        <p:spPr>
          <a:xfrm>
            <a:off x="356839" y="361862"/>
            <a:ext cx="1152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EF382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▌</a:t>
            </a:r>
            <a:r>
              <a:rPr lang="en-US" sz="3600" dirty="0">
                <a:solidFill>
                  <a:srgbClr val="EF3829"/>
                </a:solidFill>
                <a:latin typeface="Calibri" panose="020F0502020204030204"/>
              </a:rPr>
              <a:t>Latest results</a:t>
            </a:r>
            <a:endParaRPr lang="en-AU" sz="3200" dirty="0">
              <a:solidFill>
                <a:prstClr val="black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6" name="300mloopv1 (002)">
            <a:hlinkClick r:id="" action="ppaction://media"/>
            <a:extLst>
              <a:ext uri="{FF2B5EF4-FFF2-40B4-BE49-F238E27FC236}">
                <a16:creationId xmlns:a16="http://schemas.microsoft.com/office/drawing/2014/main" id="{006CFF20-5161-4565-9B10-7B391FF649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679" y="-272955"/>
            <a:ext cx="10554268" cy="791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72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13679</TotalTime>
  <Words>240</Words>
  <Application>Microsoft Office PowerPoint</Application>
  <PresentationFormat>Widescreen</PresentationFormat>
  <Paragraphs>43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Montserrat ExtraBold</vt:lpstr>
      <vt:lpstr>Montserrat Light</vt:lpstr>
      <vt:lpstr>Montserrat Medium</vt:lpstr>
      <vt:lpstr>Montserrat SemiBold</vt:lpstr>
      <vt:lpstr>Arial</vt:lpstr>
      <vt:lpstr>Calibri</vt:lpstr>
      <vt:lpstr>Wingdings</vt:lpstr>
      <vt:lpstr>Title slides</vt:lpstr>
      <vt:lpstr>Content Slides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Bureau of Meteorology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Mika Peace;Harvey Ye</dc:creator>
  <cp:lastModifiedBy>Harvey Ye</cp:lastModifiedBy>
  <cp:revision>79</cp:revision>
  <dcterms:created xsi:type="dcterms:W3CDTF">2018-04-24T06:35:13Z</dcterms:created>
  <dcterms:modified xsi:type="dcterms:W3CDTF">2019-05-23T04:18:00Z</dcterms:modified>
</cp:coreProperties>
</file>

<file path=docProps/thumbnail.jpeg>
</file>